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3" r:id="rId16"/>
    <p:sldId id="269" r:id="rId17"/>
    <p:sldId id="270" r:id="rId18"/>
    <p:sldId id="271" r:id="rId19"/>
    <p:sldId id="274" r:id="rId20"/>
    <p:sldId id="272" r:id="rId21"/>
  </p:sldIdLst>
  <p:sldSz cx="10080625" cy="7559675"/>
  <p:notesSz cx="7559675" cy="10691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53" autoAdjust="0"/>
    <p:restoredTop sz="94660"/>
  </p:normalViewPr>
  <p:slideViewPr>
    <p:cSldViewPr>
      <p:cViewPr varScale="1">
        <p:scale>
          <a:sx n="90" d="100"/>
          <a:sy n="90" d="100"/>
        </p:scale>
        <p:origin x="-156" y="-96"/>
      </p:cViewPr>
      <p:guideLst>
        <p:guide orient="horz" pos="2381"/>
        <p:guide pos="31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28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280" cy="5850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320" y="405900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4059000"/>
            <a:ext cx="907128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907128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152320" y="405900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34" name="Immagine 33"/>
          <p:cNvPicPr/>
          <p:nvPr/>
        </p:nvPicPr>
        <p:blipFill>
          <a:blip r:embed="rId2" cstate="print"/>
          <a:stretch/>
        </p:blipFill>
        <p:spPr>
          <a:xfrm>
            <a:off x="2291760" y="1769040"/>
            <a:ext cx="5495760" cy="4384080"/>
          </a:xfrm>
          <a:prstGeom prst="rect">
            <a:avLst/>
          </a:prstGeom>
          <a:ln>
            <a:noFill/>
          </a:ln>
        </p:spPr>
      </p:pic>
      <p:pic>
        <p:nvPicPr>
          <p:cNvPr id="35" name="Immagine 34"/>
          <p:cNvPicPr/>
          <p:nvPr/>
        </p:nvPicPr>
        <p:blipFill>
          <a:blip r:embed="rId2" cstate="print"/>
          <a:stretch/>
        </p:blipFill>
        <p:spPr>
          <a:xfrm>
            <a:off x="2291760" y="1769040"/>
            <a:ext cx="5495760" cy="4384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280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504000" y="301320"/>
            <a:ext cx="9071280" cy="5850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5152320" y="405900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504000" y="4059000"/>
            <a:ext cx="907128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504000" y="4059000"/>
            <a:ext cx="907128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320" y="176904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152320" y="405900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504000" y="4059000"/>
            <a:ext cx="4426560" cy="20908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40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70" name="Immagine 69"/>
          <p:cNvPicPr/>
          <p:nvPr/>
        </p:nvPicPr>
        <p:blipFill>
          <a:blip r:embed="rId2" cstate="print"/>
          <a:stretch/>
        </p:blipFill>
        <p:spPr>
          <a:xfrm>
            <a:off x="2291760" y="1769040"/>
            <a:ext cx="5495760" cy="4384080"/>
          </a:xfrm>
          <a:prstGeom prst="rect">
            <a:avLst/>
          </a:prstGeom>
          <a:ln>
            <a:noFill/>
          </a:ln>
        </p:spPr>
      </p:pic>
      <p:pic>
        <p:nvPicPr>
          <p:cNvPr id="71" name="Immagine 70"/>
          <p:cNvPicPr/>
          <p:nvPr/>
        </p:nvPicPr>
        <p:blipFill>
          <a:blip r:embed="rId2" cstate="print"/>
          <a:stretch/>
        </p:blipFill>
        <p:spPr>
          <a:xfrm>
            <a:off x="2291760" y="1769040"/>
            <a:ext cx="5495760" cy="4384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it-IT">
                <a:latin typeface="Arial"/>
              </a:rPr>
              <a:t>Fai clic per modificare il formato del testo del titolo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it-IT" sz="3200">
                <a:latin typeface="Arial"/>
              </a:rPr>
              <a:t>Fai clic per modificare il formato del testo della struttura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it-IT" sz="2800">
                <a:latin typeface="Arial"/>
              </a:rPr>
              <a:t>Secondo livello struttura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it-IT" sz="2400">
                <a:latin typeface="Arial"/>
              </a:rPr>
              <a:t>Terzo livello struttura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it-IT" sz="2000">
                <a:latin typeface="Arial"/>
              </a:rPr>
              <a:t>Quarto livello struttura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it-IT" sz="2000">
                <a:latin typeface="Arial"/>
              </a:rPr>
              <a:t>Quinto livello struttura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it-IT" sz="2000">
                <a:latin typeface="Arial"/>
              </a:rPr>
              <a:t>Sesto livello struttura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it-IT" sz="2000">
                <a:latin typeface="Arial"/>
              </a:rPr>
              <a:t>Settimo livello struttura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280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it-IT">
                <a:latin typeface="Arial"/>
              </a:rPr>
              <a:t>Fai clic per modificare il formato del testo del titolo</a:t>
            </a:r>
            <a:endParaRPr/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4080"/>
          </a:xfrm>
          <a:prstGeom prst="rect">
            <a:avLst/>
          </a:prstGeom>
        </p:spPr>
        <p:txBody>
          <a:bodyPr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it-IT">
                <a:latin typeface="Arial"/>
              </a:rPr>
              <a:t>Fai clic per modificare il formato del testo della struttura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it-IT">
                <a:latin typeface="Arial"/>
              </a:rPr>
              <a:t>Secondo livello struttura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it-IT">
                <a:latin typeface="Arial"/>
              </a:rPr>
              <a:t>Terzo livello struttura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it-IT">
                <a:latin typeface="Arial"/>
              </a:rPr>
              <a:t>Quarto livello struttura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it-IT">
                <a:latin typeface="Arial"/>
              </a:rPr>
              <a:t>Quinto livello struttura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it-IT">
                <a:latin typeface="Arial"/>
              </a:rPr>
              <a:t>Sesto livello struttura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it-IT">
                <a:latin typeface="Arial"/>
              </a:rPr>
              <a:t>Settimo livello struttura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ciconsulting.com/olioIGP/olioIGP(pdc)" TargetMode="External"/><Relationship Id="rId2" Type="http://schemas.openxmlformats.org/officeDocument/2006/relationships/hyperlink" Target="http://www.seciconsulting.com/oliodop/oliodop(pdc)" TargetMode="Externa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CustomShape 1"/>
          <p:cNvSpPr/>
          <p:nvPr/>
        </p:nvSpPr>
        <p:spPr>
          <a:xfrm>
            <a:off x="473400" y="504000"/>
            <a:ext cx="9071280" cy="1695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r>
              <a:rPr lang="it-IT" sz="4000" b="1" strike="noStrike" dirty="0">
                <a:solidFill>
                  <a:srgbClr val="0000FF"/>
                </a:solidFill>
                <a:latin typeface="Arial"/>
              </a:rPr>
              <a:t>SECI CONSULTING</a:t>
            </a:r>
            <a:endParaRPr sz="1600" b="1" dirty="0"/>
          </a:p>
          <a:p>
            <a:endParaRPr dirty="0"/>
          </a:p>
          <a:p>
            <a:pPr algn="ctr">
              <a:lnSpc>
                <a:spcPct val="100000"/>
              </a:lnSpc>
            </a:pPr>
            <a:r>
              <a:rPr lang="it-IT" sz="3200" u="sng" strike="noStrike" dirty="0">
                <a:solidFill>
                  <a:srgbClr val="FF0000"/>
                </a:solidFill>
                <a:latin typeface="Arial"/>
              </a:rPr>
              <a:t>PRESENTAZIONE</a:t>
            </a:r>
            <a:endParaRPr dirty="0"/>
          </a:p>
        </p:txBody>
      </p:sp>
      <p:sp>
        <p:nvSpPr>
          <p:cNvPr id="73" name="CustomShape 2"/>
          <p:cNvSpPr/>
          <p:nvPr/>
        </p:nvSpPr>
        <p:spPr>
          <a:xfrm>
            <a:off x="288000" y="2245680"/>
            <a:ext cx="9071280" cy="4515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just">
              <a:lnSpc>
                <a:spcPct val="100000"/>
              </a:lnSpc>
            </a:pPr>
            <a:r>
              <a:rPr lang="it-IT" sz="2400" b="1" u="sng" strike="noStrike" dirty="0">
                <a:solidFill>
                  <a:schemeClr val="accent1"/>
                </a:solidFill>
                <a:latin typeface="Arial"/>
              </a:rPr>
              <a:t>MISSION:</a:t>
            </a:r>
            <a:endParaRPr b="1" dirty="0">
              <a:solidFill>
                <a:schemeClr val="accent1"/>
              </a:solidFill>
            </a:endParaRPr>
          </a:p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</a:pPr>
            <a:r>
              <a:rPr lang="it-IT" sz="2200" strike="noStrike" dirty="0">
                <a:latin typeface="Arial"/>
              </a:rPr>
              <a:t>Sviluppiamo software che permette a tutti di ottenere in modo facile e veloce risultati professionali. La nostra vocazione è rivolta alla creazione di Applicazioni Mobile (APP), Siti Web</a:t>
            </a:r>
            <a:r>
              <a:rPr lang="it-IT" sz="2200" strike="noStrike" dirty="0" smtClean="0">
                <a:latin typeface="Arial"/>
              </a:rPr>
              <a:t>, Gestionali, </a:t>
            </a:r>
            <a:r>
              <a:rPr lang="it-IT" sz="2200" strike="noStrike" dirty="0">
                <a:latin typeface="Arial"/>
              </a:rPr>
              <a:t>Comunicazione e Social Marketing.</a:t>
            </a: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</a:pPr>
            <a:endParaRPr dirty="0">
              <a:solidFill>
                <a:schemeClr val="accent1"/>
              </a:solidFill>
            </a:endParaRPr>
          </a:p>
          <a:p>
            <a:pPr algn="just">
              <a:lnSpc>
                <a:spcPct val="100000"/>
              </a:lnSpc>
            </a:pPr>
            <a:r>
              <a:rPr lang="it-IT" sz="2400" b="1" u="sng" strike="noStrike" dirty="0">
                <a:solidFill>
                  <a:schemeClr val="accent1"/>
                </a:solidFill>
                <a:latin typeface="Arial"/>
              </a:rPr>
              <a:t>STORIA:</a:t>
            </a:r>
            <a:endParaRPr b="1" dirty="0">
              <a:solidFill>
                <a:schemeClr val="accent1"/>
              </a:solidFill>
            </a:endParaRPr>
          </a:p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</a:pPr>
            <a:r>
              <a:rPr lang="it-IT" sz="2200" strike="noStrike" dirty="0">
                <a:latin typeface="Arial"/>
              </a:rPr>
              <a:t>SECI CONSULTING nasce a Bari nel 1998 dalla passione per la tecnologia e dalla convinzione che questa debba sempre essere al servizio delle persone. Oggi continuiamo con lo stesso entusiasmo a cercare e creare nuovi software e nuove soluzioni.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CustomShape 1"/>
          <p:cNvSpPr/>
          <p:nvPr/>
        </p:nvSpPr>
        <p:spPr>
          <a:xfrm>
            <a:off x="288000" y="432000"/>
            <a:ext cx="9503640" cy="6911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it-IT" sz="2800" strike="noStrike" dirty="0">
                <a:latin typeface="Arial"/>
              </a:rPr>
              <a:t>Siamo un</a:t>
            </a:r>
            <a:r>
              <a:rPr lang="it-IT" sz="3200" strike="noStrike" dirty="0">
                <a:latin typeface="Arial"/>
              </a:rPr>
              <a:t> </a:t>
            </a:r>
            <a:endParaRPr dirty="0"/>
          </a:p>
          <a:p>
            <a:pPr algn="ctr">
              <a:lnSpc>
                <a:spcPct val="100000"/>
              </a:lnSpc>
            </a:pPr>
            <a:r>
              <a:rPr lang="it-IT" sz="3200" b="1" u="sng" strike="noStrike" dirty="0">
                <a:solidFill>
                  <a:schemeClr val="accent1"/>
                </a:solidFill>
                <a:latin typeface="Times Roman;Times New Roman"/>
              </a:rPr>
              <a:t>TEAM </a:t>
            </a:r>
            <a:r>
              <a:rPr lang="it-IT" sz="3200" b="1" u="sng" strike="noStrike" dirty="0" err="1">
                <a:solidFill>
                  <a:schemeClr val="accent1"/>
                </a:solidFill>
                <a:latin typeface="Times Roman;Times New Roman"/>
              </a:rPr>
              <a:t>DI</a:t>
            </a:r>
            <a:r>
              <a:rPr lang="it-IT" sz="3200" b="1" u="sng" strike="noStrike" dirty="0">
                <a:solidFill>
                  <a:schemeClr val="accent1"/>
                </a:solidFill>
                <a:latin typeface="Times Roman;Times New Roman"/>
              </a:rPr>
              <a:t> LAVORO</a:t>
            </a:r>
            <a:endParaRPr dirty="0">
              <a:solidFill>
                <a:schemeClr val="accent1"/>
              </a:solidFill>
            </a:endParaRPr>
          </a:p>
          <a:p>
            <a:pPr algn="ctr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</a:pPr>
            <a:r>
              <a:rPr lang="it-IT" sz="2800" strike="noStrike" dirty="0">
                <a:latin typeface="Arial"/>
              </a:rPr>
              <a:t>dinamico,creativo e informale: eseguiamo un lavoro che ci piace, perché l’informatica è la nostra passione, e per questo lo facciamo con entusiasmo.</a:t>
            </a:r>
            <a:endParaRPr dirty="0"/>
          </a:p>
          <a:p>
            <a:pPr algn="just">
              <a:lnSpc>
                <a:spcPct val="100000"/>
              </a:lnSpc>
            </a:pPr>
            <a:endParaRPr dirty="0"/>
          </a:p>
          <a:p>
            <a:pPr algn="just">
              <a:lnSpc>
                <a:spcPct val="100000"/>
              </a:lnSpc>
            </a:pPr>
            <a:r>
              <a:rPr lang="it-IT" sz="2800" strike="noStrike" dirty="0">
                <a:latin typeface="Arial"/>
              </a:rPr>
              <a:t>Cerchiamo di imparare qualcosa di nuovo ogni giorno e ci </a:t>
            </a:r>
            <a:r>
              <a:rPr lang="it-IT" sz="2800" strike="noStrike" dirty="0" err="1">
                <a:latin typeface="Arial"/>
              </a:rPr>
              <a:t>impegnamo</a:t>
            </a:r>
            <a:r>
              <a:rPr lang="it-IT" sz="2800" strike="noStrike" dirty="0">
                <a:latin typeface="Arial"/>
              </a:rPr>
              <a:t> per migliorare sempre, per crescere noi come persone e per far crescere i nostri prodotti e i nostri servizi.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CustomShape 1"/>
          <p:cNvSpPr/>
          <p:nvPr/>
        </p:nvSpPr>
        <p:spPr>
          <a:xfrm>
            <a:off x="504000" y="301320"/>
            <a:ext cx="9071280" cy="6610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it-IT" sz="7200" b="1" strike="noStrike">
                <a:solidFill>
                  <a:srgbClr val="B84747"/>
                </a:solidFill>
                <a:latin typeface="Arial"/>
              </a:rPr>
              <a:t>OLIO DOP/IGP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576360" y="393840"/>
            <a:ext cx="9071280" cy="12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it-IT" sz="4000" b="1" u="sng" strike="noStrike" dirty="0">
                <a:latin typeface="Arial"/>
              </a:rPr>
              <a:t>ACCESSO AL SISTEMA INFORMATICO</a:t>
            </a:r>
            <a:endParaRPr sz="1600" u="sng" dirty="0"/>
          </a:p>
        </p:txBody>
      </p:sp>
      <p:sp>
        <p:nvSpPr>
          <p:cNvPr id="77" name="CustomShape 2"/>
          <p:cNvSpPr/>
          <p:nvPr/>
        </p:nvSpPr>
        <p:spPr>
          <a:xfrm>
            <a:off x="143768" y="2339677"/>
            <a:ext cx="9505056" cy="438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  <a:buSzPct val="45000"/>
              <a:buFont typeface="Wingdings" pitchFamily="2" charset="2"/>
              <a:buChar char="Ø"/>
            </a:pPr>
            <a:r>
              <a:rPr lang="it-IT" sz="2600" dirty="0">
                <a:latin typeface="Arial"/>
              </a:rPr>
              <a:t> </a:t>
            </a:r>
            <a:r>
              <a:rPr lang="it-IT" sz="2000" strike="noStrike" dirty="0" smtClean="0">
                <a:latin typeface="Arial"/>
              </a:rPr>
              <a:t>RICHIESTA TRAMITE </a:t>
            </a:r>
            <a:r>
              <a:rPr lang="it-IT" sz="2000" strike="noStrike" dirty="0">
                <a:latin typeface="Arial"/>
              </a:rPr>
              <a:t>EMAIL ALLA </a:t>
            </a:r>
            <a:r>
              <a:rPr lang="it-IT" sz="2000" strike="noStrike" dirty="0" smtClean="0">
                <a:solidFill>
                  <a:srgbClr val="FF0000"/>
                </a:solidFill>
                <a:latin typeface="Arial"/>
              </a:rPr>
              <a:t>SIG.ra </a:t>
            </a:r>
            <a:r>
              <a:rPr lang="it-IT" sz="2000" strike="noStrike" dirty="0">
                <a:solidFill>
                  <a:srgbClr val="FF0000"/>
                </a:solidFill>
                <a:latin typeface="Arial"/>
              </a:rPr>
              <a:t>DE </a:t>
            </a:r>
            <a:r>
              <a:rPr lang="it-IT" sz="2000" strike="noStrike" dirty="0" smtClean="0">
                <a:solidFill>
                  <a:srgbClr val="FF0000"/>
                </a:solidFill>
                <a:latin typeface="Arial"/>
              </a:rPr>
              <a:t>PALO MARIANGELA</a:t>
            </a:r>
            <a:r>
              <a:rPr lang="it-IT" dirty="0" smtClean="0"/>
              <a:t>.</a:t>
            </a:r>
          </a:p>
          <a:p>
            <a:pPr>
              <a:lnSpc>
                <a:spcPct val="100000"/>
              </a:lnSpc>
              <a:buSzPct val="45000"/>
            </a:pPr>
            <a:r>
              <a:rPr lang="it-IT" dirty="0" smtClean="0"/>
              <a:t>(per le associazioni sarà obbligatorio allegare documento identità della azienda presentata)</a:t>
            </a:r>
          </a:p>
          <a:p>
            <a:pPr>
              <a:lnSpc>
                <a:spcPct val="100000"/>
              </a:lnSpc>
              <a:buSzPct val="45000"/>
              <a:buFont typeface="Wingdings" pitchFamily="2" charset="2"/>
              <a:buChar char="Ø"/>
            </a:pPr>
            <a:endParaRPr lang="it-IT" dirty="0" smtClean="0"/>
          </a:p>
          <a:p>
            <a:pPr>
              <a:lnSpc>
                <a:spcPct val="100000"/>
              </a:lnSpc>
              <a:buSzPct val="45000"/>
              <a:buFont typeface="Wingdings" pitchFamily="2" charset="2"/>
              <a:buChar char="Ø"/>
            </a:pPr>
            <a:r>
              <a:rPr lang="it-IT" sz="2600" strike="noStrike" dirty="0">
                <a:latin typeface="Arial"/>
              </a:rPr>
              <a:t> </a:t>
            </a:r>
            <a:r>
              <a:rPr lang="it-IT" sz="2000" strike="noStrike" dirty="0" smtClean="0">
                <a:latin typeface="Arial"/>
              </a:rPr>
              <a:t>RICEVERE </a:t>
            </a:r>
            <a:r>
              <a:rPr lang="it-IT" sz="2000" strike="noStrike" dirty="0">
                <a:latin typeface="Arial"/>
              </a:rPr>
              <a:t>LE CREDENZIALI VIA </a:t>
            </a:r>
            <a:r>
              <a:rPr lang="it-IT" sz="2000" strike="noStrike" dirty="0" smtClean="0">
                <a:latin typeface="Arial"/>
              </a:rPr>
              <a:t>EMAIL</a:t>
            </a:r>
            <a:r>
              <a:rPr lang="it-IT" sz="2000" dirty="0" smtClean="0"/>
              <a:t>.</a:t>
            </a:r>
          </a:p>
          <a:p>
            <a:pPr>
              <a:lnSpc>
                <a:spcPct val="100000"/>
              </a:lnSpc>
              <a:buSzPct val="45000"/>
              <a:buFont typeface="Wingdings" pitchFamily="2" charset="2"/>
              <a:buChar char="Ø"/>
            </a:pPr>
            <a:endParaRPr lang="it-IT" sz="2000" dirty="0" smtClean="0"/>
          </a:p>
          <a:p>
            <a:pPr>
              <a:lnSpc>
                <a:spcPct val="100000"/>
              </a:lnSpc>
              <a:buSzPct val="45000"/>
              <a:buFont typeface="Wingdings" pitchFamily="2" charset="2"/>
              <a:buChar char="Ø"/>
            </a:pPr>
            <a:endParaRPr lang="it-IT" sz="2000" dirty="0" smtClean="0"/>
          </a:p>
          <a:p>
            <a:pPr>
              <a:lnSpc>
                <a:spcPct val="100000"/>
              </a:lnSpc>
              <a:buSzPct val="45000"/>
              <a:buFont typeface="Wingdings" pitchFamily="2" charset="2"/>
              <a:buChar char="Ø"/>
            </a:pPr>
            <a:endParaRPr lang="it-IT" sz="2000" dirty="0" smtClean="0"/>
          </a:p>
          <a:p>
            <a:pPr>
              <a:lnSpc>
                <a:spcPct val="100000"/>
              </a:lnSpc>
              <a:buSzPct val="45000"/>
              <a:buFont typeface="Wingdings" pitchFamily="2" charset="2"/>
              <a:buChar char="Ø"/>
            </a:pPr>
            <a:r>
              <a:rPr lang="it-IT" sz="2000" strike="noStrike" dirty="0">
                <a:latin typeface="Arial"/>
              </a:rPr>
              <a:t> </a:t>
            </a:r>
            <a:r>
              <a:rPr lang="it-IT" sz="2000" strike="noStrike" dirty="0" smtClean="0">
                <a:latin typeface="Arial"/>
              </a:rPr>
              <a:t>ACCEDERE CON LE CREDENZIALI AL </a:t>
            </a:r>
            <a:r>
              <a:rPr lang="it-IT" sz="2000" strike="noStrike" dirty="0">
                <a:latin typeface="Arial"/>
              </a:rPr>
              <a:t>SITO WEB PER </a:t>
            </a:r>
            <a:r>
              <a:rPr lang="it-IT" sz="2000" strike="noStrike" dirty="0">
                <a:solidFill>
                  <a:srgbClr val="FF0000"/>
                </a:solidFill>
                <a:latin typeface="Arial"/>
              </a:rPr>
              <a:t>OLIO </a:t>
            </a:r>
            <a:r>
              <a:rPr lang="it-IT" sz="2000" strike="noStrike" dirty="0" smtClean="0">
                <a:solidFill>
                  <a:srgbClr val="FF0000"/>
                </a:solidFill>
                <a:latin typeface="Arial"/>
              </a:rPr>
              <a:t>DOP</a:t>
            </a:r>
            <a:r>
              <a:rPr lang="it-IT" sz="2000" strike="noStrike" dirty="0" smtClean="0">
                <a:latin typeface="Arial"/>
              </a:rPr>
              <a:t>:</a:t>
            </a:r>
          </a:p>
          <a:p>
            <a:pPr>
              <a:lnSpc>
                <a:spcPct val="100000"/>
              </a:lnSpc>
              <a:buSzPct val="45000"/>
            </a:pPr>
            <a:r>
              <a:rPr lang="it-IT" sz="2000" dirty="0">
                <a:latin typeface="Arial"/>
              </a:rPr>
              <a:t>	</a:t>
            </a:r>
            <a:r>
              <a:rPr lang="it-IT" sz="2000" strike="noStrike" dirty="0" smtClean="0">
                <a:latin typeface="Arial"/>
                <a:hlinkClick r:id="rId2"/>
              </a:rPr>
              <a:t>www.seciconsulting.com/</a:t>
            </a:r>
            <a:r>
              <a:rPr lang="it-IT" sz="2000" strike="noStrike" dirty="0" err="1" smtClean="0">
                <a:latin typeface="Arial"/>
                <a:hlinkClick r:id="rId2"/>
              </a:rPr>
              <a:t>oliodop</a:t>
            </a:r>
            <a:r>
              <a:rPr lang="it-IT" sz="2000" strike="noStrike" dirty="0" smtClean="0">
                <a:latin typeface="Arial"/>
                <a:hlinkClick r:id="rId2"/>
              </a:rPr>
              <a:t>/</a:t>
            </a:r>
            <a:r>
              <a:rPr lang="it-IT" sz="2000" strike="noStrike" dirty="0" err="1" smtClean="0">
                <a:latin typeface="Arial"/>
                <a:hlinkClick r:id="rId2"/>
              </a:rPr>
              <a:t>oliodop</a:t>
            </a:r>
            <a:r>
              <a:rPr lang="it-IT" sz="2000" strike="noStrike" dirty="0" smtClean="0">
                <a:latin typeface="Arial"/>
                <a:hlinkClick r:id="rId2"/>
              </a:rPr>
              <a:t>(</a:t>
            </a:r>
            <a:r>
              <a:rPr lang="it-IT" sz="2000" strike="noStrike" dirty="0" err="1" smtClean="0">
                <a:latin typeface="Arial"/>
                <a:hlinkClick r:id="rId2"/>
              </a:rPr>
              <a:t>pdc</a:t>
            </a:r>
            <a:r>
              <a:rPr lang="it-IT" sz="2000" strike="noStrike" dirty="0" smtClean="0">
                <a:latin typeface="Arial"/>
                <a:hlinkClick r:id="rId2"/>
              </a:rPr>
              <a:t>)</a:t>
            </a:r>
            <a:endParaRPr lang="it-IT" sz="2000" strike="noStrike" dirty="0" smtClean="0">
              <a:latin typeface="Arial"/>
            </a:endParaRPr>
          </a:p>
          <a:p>
            <a:pPr>
              <a:lnSpc>
                <a:spcPct val="100000"/>
              </a:lnSpc>
              <a:buSzPct val="45000"/>
            </a:pPr>
            <a:endParaRPr lang="it-IT" sz="2000" dirty="0"/>
          </a:p>
          <a:p>
            <a:pPr>
              <a:lnSpc>
                <a:spcPct val="100000"/>
              </a:lnSpc>
              <a:buSzPct val="45000"/>
              <a:buFont typeface="Wingdings" pitchFamily="2" charset="2"/>
              <a:buChar char="Ø"/>
            </a:pPr>
            <a:r>
              <a:rPr lang="it-IT" sz="2000" strike="noStrike" dirty="0">
                <a:latin typeface="Arial"/>
              </a:rPr>
              <a:t> </a:t>
            </a:r>
            <a:r>
              <a:rPr lang="it-IT" sz="2000" dirty="0"/>
              <a:t>ACCEDERE CON LE CREDENZIALI </a:t>
            </a:r>
            <a:r>
              <a:rPr lang="it-IT" sz="2000" strike="noStrike" dirty="0">
                <a:latin typeface="Arial"/>
              </a:rPr>
              <a:t>AL SITO WEB PER </a:t>
            </a:r>
            <a:r>
              <a:rPr lang="it-IT" sz="2000" strike="noStrike" dirty="0">
                <a:solidFill>
                  <a:srgbClr val="FF0000"/>
                </a:solidFill>
                <a:latin typeface="Arial"/>
              </a:rPr>
              <a:t>OLIO </a:t>
            </a:r>
            <a:r>
              <a:rPr lang="it-IT" sz="2000" strike="noStrike" dirty="0" smtClean="0">
                <a:solidFill>
                  <a:srgbClr val="FF0000"/>
                </a:solidFill>
                <a:latin typeface="Arial"/>
              </a:rPr>
              <a:t>IGP</a:t>
            </a:r>
            <a:r>
              <a:rPr lang="it-IT" sz="2000" strike="noStrike" dirty="0" smtClean="0">
                <a:latin typeface="Arial"/>
              </a:rPr>
              <a:t>:</a:t>
            </a:r>
          </a:p>
          <a:p>
            <a:pPr>
              <a:lnSpc>
                <a:spcPct val="100000"/>
              </a:lnSpc>
              <a:buSzPct val="45000"/>
            </a:pPr>
            <a:r>
              <a:rPr lang="it-IT" sz="2000" dirty="0">
                <a:latin typeface="Arial"/>
              </a:rPr>
              <a:t>	</a:t>
            </a:r>
            <a:r>
              <a:rPr lang="it-IT" sz="2000" strike="noStrike" dirty="0" smtClean="0">
                <a:latin typeface="Arial"/>
                <a:hlinkClick r:id="rId3"/>
              </a:rPr>
              <a:t>www.seciconsulting.com/</a:t>
            </a:r>
            <a:r>
              <a:rPr lang="it-IT" sz="2000" strike="noStrike" dirty="0" err="1" smtClean="0">
                <a:latin typeface="Arial"/>
                <a:hlinkClick r:id="rId3"/>
              </a:rPr>
              <a:t>olioIGP</a:t>
            </a:r>
            <a:r>
              <a:rPr lang="it-IT" sz="2000" strike="noStrike" dirty="0" smtClean="0">
                <a:latin typeface="Arial"/>
                <a:hlinkClick r:id="rId3"/>
              </a:rPr>
              <a:t>/</a:t>
            </a:r>
            <a:r>
              <a:rPr lang="it-IT" sz="2000" strike="noStrike" dirty="0" err="1" smtClean="0">
                <a:latin typeface="Arial"/>
                <a:hlinkClick r:id="rId3"/>
              </a:rPr>
              <a:t>olioIGP</a:t>
            </a:r>
            <a:r>
              <a:rPr lang="it-IT" sz="2000" strike="noStrike" dirty="0" smtClean="0">
                <a:latin typeface="Arial"/>
                <a:hlinkClick r:id="rId3"/>
              </a:rPr>
              <a:t>(</a:t>
            </a:r>
            <a:r>
              <a:rPr lang="it-IT" sz="2000" strike="noStrike" dirty="0" err="1" smtClean="0">
                <a:latin typeface="Arial"/>
                <a:hlinkClick r:id="rId3"/>
              </a:rPr>
              <a:t>pdc</a:t>
            </a:r>
            <a:r>
              <a:rPr lang="it-IT" sz="2000" dirty="0" smtClean="0">
                <a:latin typeface="Arial"/>
                <a:hlinkClick r:id="rId3"/>
              </a:rPr>
              <a:t>)</a:t>
            </a:r>
            <a:endParaRPr lang="it-IT" sz="2000" dirty="0" smtClean="0">
              <a:latin typeface="Arial"/>
            </a:endParaRPr>
          </a:p>
          <a:p>
            <a:pPr>
              <a:lnSpc>
                <a:spcPct val="100000"/>
              </a:lnSpc>
              <a:buSzPct val="45000"/>
            </a:pPr>
            <a:endParaRPr lang="it-IT" sz="2000" dirty="0" smtClean="0">
              <a:latin typeface="Arial"/>
            </a:endParaRPr>
          </a:p>
          <a:p>
            <a:pPr>
              <a:lnSpc>
                <a:spcPct val="100000"/>
              </a:lnSpc>
              <a:buSzPct val="45000"/>
            </a:pPr>
            <a:r>
              <a:rPr lang="it-IT" sz="2000" strike="noStrike" dirty="0">
                <a:latin typeface="Arial"/>
              </a:rPr>
              <a:t> </a:t>
            </a:r>
            <a:endParaRPr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Immagine 77"/>
          <p:cNvPicPr/>
          <p:nvPr/>
        </p:nvPicPr>
        <p:blipFill>
          <a:blip r:embed="rId2" cstate="print"/>
          <a:srcRect r="45009"/>
          <a:stretch/>
        </p:blipFill>
        <p:spPr>
          <a:xfrm>
            <a:off x="575816" y="323453"/>
            <a:ext cx="8392320" cy="6983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CustomShape 1"/>
          <p:cNvSpPr/>
          <p:nvPr/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it-IT" sz="4000" b="1" u="sng" strike="noStrike" dirty="0">
                <a:latin typeface="Arial"/>
              </a:rPr>
              <a:t>SCHERMATA INIZIALE DEL SISTEMA</a:t>
            </a:r>
            <a:endParaRPr sz="1600" u="sng" dirty="0"/>
          </a:p>
        </p:txBody>
      </p:sp>
      <p:pic>
        <p:nvPicPr>
          <p:cNvPr id="80" name="Immagine 79"/>
          <p:cNvPicPr/>
          <p:nvPr/>
        </p:nvPicPr>
        <p:blipFill>
          <a:blip r:embed="rId2" cstate="print"/>
          <a:stretch/>
        </p:blipFill>
        <p:spPr>
          <a:xfrm>
            <a:off x="144000" y="1656000"/>
            <a:ext cx="9791640" cy="575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CustomShape 1"/>
          <p:cNvSpPr/>
          <p:nvPr/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it-IT" sz="4000" b="1" u="sng" strike="noStrike" dirty="0">
                <a:latin typeface="Arial"/>
              </a:rPr>
              <a:t>FUNZIONE DISPONIBILI</a:t>
            </a:r>
            <a:endParaRPr sz="1600" dirty="0"/>
          </a:p>
        </p:txBody>
      </p:sp>
      <p:sp>
        <p:nvSpPr>
          <p:cNvPr id="82" name="CustomShape 2"/>
          <p:cNvSpPr/>
          <p:nvPr/>
        </p:nvSpPr>
        <p:spPr>
          <a:xfrm>
            <a:off x="432000" y="2232000"/>
            <a:ext cx="9071280" cy="438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algn="just">
              <a:lnSpc>
                <a:spcPct val="100000"/>
              </a:lnSpc>
              <a:buSzPct val="45000"/>
              <a:buFont typeface="Wingdings" pitchFamily="2" charset="2"/>
              <a:buChar char="Ø"/>
            </a:pPr>
            <a:r>
              <a:rPr lang="it-IT" sz="2800" strike="noStrike" dirty="0" smtClean="0">
                <a:latin typeface="Arial"/>
              </a:rPr>
              <a:t> </a:t>
            </a:r>
            <a:r>
              <a:rPr lang="it-IT" sz="2000" strike="noStrike" dirty="0" smtClean="0">
                <a:latin typeface="Arial"/>
              </a:rPr>
              <a:t>M01(Nuova iscrizione, Nuova </a:t>
            </a:r>
            <a:r>
              <a:rPr lang="it-IT" sz="2000" strike="noStrike" dirty="0">
                <a:latin typeface="Arial"/>
              </a:rPr>
              <a:t>attività, Modifica dati legali, ecc</a:t>
            </a:r>
            <a:r>
              <a:rPr lang="it-IT" sz="2000" strike="noStrike" dirty="0" smtClean="0">
                <a:latin typeface="Arial"/>
              </a:rPr>
              <a:t>...).</a:t>
            </a:r>
          </a:p>
          <a:p>
            <a:pPr algn="just">
              <a:lnSpc>
                <a:spcPct val="100000"/>
              </a:lnSpc>
              <a:buSzPct val="45000"/>
              <a:buFont typeface="Wingdings" pitchFamily="2" charset="2"/>
              <a:buChar char="Ø"/>
            </a:pPr>
            <a:endParaRPr lang="it-IT" sz="2000" dirty="0" smtClean="0"/>
          </a:p>
          <a:p>
            <a:pPr algn="just">
              <a:lnSpc>
                <a:spcPct val="100000"/>
              </a:lnSpc>
              <a:buSzPct val="45000"/>
              <a:buFont typeface="Wingdings" pitchFamily="2" charset="2"/>
              <a:buChar char="Ø"/>
            </a:pPr>
            <a:r>
              <a:rPr lang="it-IT" sz="2000" strike="noStrike" dirty="0" smtClean="0">
                <a:latin typeface="Arial"/>
              </a:rPr>
              <a:t> Visualizza </a:t>
            </a:r>
            <a:r>
              <a:rPr lang="it-IT" sz="2000" strike="noStrike" dirty="0">
                <a:latin typeface="Arial"/>
              </a:rPr>
              <a:t>Anagrafica e </a:t>
            </a:r>
            <a:r>
              <a:rPr lang="it-IT" sz="2000" strike="noStrike" dirty="0" smtClean="0">
                <a:latin typeface="Arial"/>
              </a:rPr>
              <a:t>particelle.</a:t>
            </a:r>
          </a:p>
          <a:p>
            <a:pPr algn="just">
              <a:lnSpc>
                <a:spcPct val="100000"/>
              </a:lnSpc>
              <a:buSzPct val="45000"/>
              <a:buFont typeface="Wingdings" pitchFamily="2" charset="2"/>
              <a:buChar char="Ø"/>
            </a:pPr>
            <a:endParaRPr lang="it-IT" sz="2000" dirty="0"/>
          </a:p>
          <a:p>
            <a:pPr algn="just">
              <a:lnSpc>
                <a:spcPct val="100000"/>
              </a:lnSpc>
              <a:buSzPct val="45000"/>
              <a:buFont typeface="Wingdings" pitchFamily="2" charset="2"/>
              <a:buChar char="Ø"/>
            </a:pPr>
            <a:r>
              <a:rPr lang="it-IT" sz="2000" strike="noStrike" dirty="0">
                <a:latin typeface="Arial"/>
              </a:rPr>
              <a:t> </a:t>
            </a:r>
            <a:r>
              <a:rPr lang="it-IT" sz="2000" strike="noStrike" dirty="0" smtClean="0">
                <a:latin typeface="Arial"/>
              </a:rPr>
              <a:t>Consultare </a:t>
            </a:r>
            <a:r>
              <a:rPr lang="it-IT" sz="2000" strike="noStrike" dirty="0">
                <a:latin typeface="Arial"/>
              </a:rPr>
              <a:t>l'elenco dei richieste </a:t>
            </a:r>
            <a:r>
              <a:rPr lang="it-IT" sz="2000" strike="noStrike" dirty="0" smtClean="0">
                <a:latin typeface="Arial"/>
              </a:rPr>
              <a:t>effettuate  (M01/S01).</a:t>
            </a:r>
          </a:p>
          <a:p>
            <a:pPr algn="just">
              <a:lnSpc>
                <a:spcPct val="100000"/>
              </a:lnSpc>
              <a:buSzPct val="45000"/>
              <a:buFont typeface="Wingdings" pitchFamily="2" charset="2"/>
              <a:buChar char="Ø"/>
            </a:pPr>
            <a:endParaRPr lang="it-IT" sz="2000" strike="noStrike" dirty="0" smtClean="0">
              <a:latin typeface="Arial"/>
            </a:endParaRPr>
          </a:p>
          <a:p>
            <a:pPr algn="just">
              <a:lnSpc>
                <a:spcPct val="100000"/>
              </a:lnSpc>
              <a:buSzPct val="45000"/>
              <a:buFont typeface="Wingdings" pitchFamily="2" charset="2"/>
              <a:buChar char="Ø"/>
            </a:pPr>
            <a:r>
              <a:rPr lang="it-IT" sz="2000" dirty="0">
                <a:latin typeface="Arial"/>
              </a:rPr>
              <a:t> </a:t>
            </a:r>
            <a:r>
              <a:rPr lang="it-IT" sz="2000" strike="noStrike" dirty="0" smtClean="0">
                <a:latin typeface="Arial"/>
              </a:rPr>
              <a:t>Consultare </a:t>
            </a:r>
            <a:r>
              <a:rPr lang="it-IT" sz="2000" strike="noStrike" dirty="0">
                <a:latin typeface="Arial"/>
              </a:rPr>
              <a:t>la situazione </a:t>
            </a:r>
            <a:r>
              <a:rPr lang="it-IT" sz="2000" strike="noStrike" dirty="0" smtClean="0">
                <a:latin typeface="Arial"/>
              </a:rPr>
              <a:t>debitoria (debito e versamenti)</a:t>
            </a:r>
            <a:r>
              <a:rPr lang="it-IT" sz="2800" strike="noStrike" dirty="0" smtClean="0">
                <a:latin typeface="Arial"/>
              </a:rPr>
              <a:t>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ustomShape 1"/>
          <p:cNvSpPr/>
          <p:nvPr/>
        </p:nvSpPr>
        <p:spPr>
          <a:xfrm>
            <a:off x="504000" y="-144000"/>
            <a:ext cx="9071280" cy="1261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it-IT" sz="4000" u="sng" strike="noStrike" dirty="0">
                <a:latin typeface="Arial"/>
              </a:rPr>
              <a:t>M01</a:t>
            </a:r>
            <a:endParaRPr sz="1600" u="sng" dirty="0"/>
          </a:p>
        </p:txBody>
      </p:sp>
      <p:sp>
        <p:nvSpPr>
          <p:cNvPr id="84" name="CustomShape 2"/>
          <p:cNvSpPr/>
          <p:nvPr/>
        </p:nvSpPr>
        <p:spPr>
          <a:xfrm>
            <a:off x="504000" y="864000"/>
            <a:ext cx="9071280" cy="64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  <a:buSzPct val="45000"/>
              <a:buFont typeface="Wingdings" pitchFamily="2" charset="2"/>
              <a:buChar char="v"/>
            </a:pPr>
            <a:r>
              <a:rPr lang="it-IT" sz="2600" b="1" strike="noStrike" dirty="0" smtClean="0">
                <a:latin typeface="Arial"/>
              </a:rPr>
              <a:t> M01 </a:t>
            </a:r>
            <a:r>
              <a:rPr lang="it-IT" sz="2600" b="1" strike="noStrike" dirty="0">
                <a:latin typeface="Arial"/>
              </a:rPr>
              <a:t>Nuovo Inserimento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pic>
        <p:nvPicPr>
          <p:cNvPr id="85" name="Immagine 84"/>
          <p:cNvPicPr/>
          <p:nvPr/>
        </p:nvPicPr>
        <p:blipFill>
          <a:blip r:embed="rId2" cstate="print"/>
          <a:stretch/>
        </p:blipFill>
        <p:spPr>
          <a:xfrm>
            <a:off x="72000" y="1296000"/>
            <a:ext cx="9935640" cy="611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CustomShape 1"/>
          <p:cNvSpPr/>
          <p:nvPr/>
        </p:nvSpPr>
        <p:spPr>
          <a:xfrm>
            <a:off x="432360" y="360000"/>
            <a:ext cx="9071280" cy="503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  <a:buSzPct val="45000"/>
              <a:buFont typeface="Wingdings" pitchFamily="2" charset="2"/>
              <a:buChar char="v"/>
            </a:pPr>
            <a:r>
              <a:rPr lang="it-IT" sz="2400" b="1" strike="noStrike" dirty="0" smtClean="0">
                <a:latin typeface="Arial"/>
              </a:rPr>
              <a:t> M01 Nuova </a:t>
            </a:r>
            <a:r>
              <a:rPr lang="it-IT" sz="2400" b="1" strike="noStrike" dirty="0">
                <a:latin typeface="Arial"/>
              </a:rPr>
              <a:t>attività</a:t>
            </a:r>
            <a:endParaRPr sz="1400" b="1" dirty="0"/>
          </a:p>
        </p:txBody>
      </p:sp>
      <p:pic>
        <p:nvPicPr>
          <p:cNvPr id="87" name="Immagine 86"/>
          <p:cNvPicPr/>
          <p:nvPr/>
        </p:nvPicPr>
        <p:blipFill>
          <a:blip r:embed="rId2" cstate="print"/>
          <a:stretch/>
        </p:blipFill>
        <p:spPr>
          <a:xfrm>
            <a:off x="72360" y="936000"/>
            <a:ext cx="9863280" cy="647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CustomShape 1"/>
          <p:cNvSpPr/>
          <p:nvPr/>
        </p:nvSpPr>
        <p:spPr>
          <a:xfrm>
            <a:off x="215776" y="539477"/>
            <a:ext cx="9071280" cy="55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  <a:buSzPct val="45000"/>
              <a:buFont typeface="Wingdings" pitchFamily="2" charset="2"/>
              <a:buChar char="v"/>
            </a:pPr>
            <a:r>
              <a:rPr lang="it-IT" sz="2800" b="1" strike="noStrike" dirty="0" smtClean="0">
                <a:latin typeface="Arial"/>
              </a:rPr>
              <a:t> VISUALIZZA </a:t>
            </a:r>
            <a:r>
              <a:rPr lang="it-IT" sz="2800" b="1" strike="noStrike" dirty="0">
                <a:latin typeface="Arial"/>
              </a:rPr>
              <a:t>ANAGRAFICA + PARTICELLE</a:t>
            </a:r>
            <a:endParaRPr sz="2800" dirty="0"/>
          </a:p>
        </p:txBody>
      </p:sp>
      <p:pic>
        <p:nvPicPr>
          <p:cNvPr id="89" name="Immagine 88"/>
          <p:cNvPicPr/>
          <p:nvPr/>
        </p:nvPicPr>
        <p:blipFill>
          <a:blip r:embed="rId2" cstate="print"/>
          <a:stretch/>
        </p:blipFill>
        <p:spPr>
          <a:xfrm>
            <a:off x="0" y="1296000"/>
            <a:ext cx="10079280" cy="5150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Immagine 90"/>
          <p:cNvPicPr/>
          <p:nvPr/>
        </p:nvPicPr>
        <p:blipFill>
          <a:blip r:embed="rId2" cstate="print"/>
          <a:stretch/>
        </p:blipFill>
        <p:spPr>
          <a:xfrm>
            <a:off x="32400" y="1495800"/>
            <a:ext cx="9975600" cy="5200200"/>
          </a:xfrm>
          <a:prstGeom prst="rect">
            <a:avLst/>
          </a:prstGeom>
          <a:ln>
            <a:noFill/>
          </a:ln>
        </p:spPr>
      </p:pic>
      <p:sp>
        <p:nvSpPr>
          <p:cNvPr id="4" name="CustomShape 1"/>
          <p:cNvSpPr/>
          <p:nvPr/>
        </p:nvSpPr>
        <p:spPr>
          <a:xfrm>
            <a:off x="215776" y="755501"/>
            <a:ext cx="9071280" cy="55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  <a:buSzPct val="45000"/>
              <a:buFont typeface="Wingdings" pitchFamily="2" charset="2"/>
              <a:buChar char="v"/>
            </a:pPr>
            <a:r>
              <a:rPr lang="it-IT" sz="2800" b="1" strike="noStrike" dirty="0" smtClean="0">
                <a:latin typeface="Arial"/>
              </a:rPr>
              <a:t> Elenco Richieste M01</a:t>
            </a:r>
            <a:endParaRPr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Immagine 92"/>
          <p:cNvPicPr/>
          <p:nvPr/>
        </p:nvPicPr>
        <p:blipFill>
          <a:blip r:embed="rId2" cstate="print"/>
          <a:stretch/>
        </p:blipFill>
        <p:spPr>
          <a:xfrm>
            <a:off x="32400" y="1471680"/>
            <a:ext cx="9975600" cy="5008320"/>
          </a:xfrm>
          <a:prstGeom prst="rect">
            <a:avLst/>
          </a:prstGeom>
          <a:ln>
            <a:noFill/>
          </a:ln>
        </p:spPr>
      </p:pic>
      <p:sp>
        <p:nvSpPr>
          <p:cNvPr id="4" name="CustomShape 1"/>
          <p:cNvSpPr/>
          <p:nvPr/>
        </p:nvSpPr>
        <p:spPr>
          <a:xfrm>
            <a:off x="287784" y="683493"/>
            <a:ext cx="9071280" cy="55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  <a:buSzPct val="45000"/>
              <a:buFont typeface="Wingdings" pitchFamily="2" charset="2"/>
              <a:buChar char="v"/>
            </a:pPr>
            <a:r>
              <a:rPr lang="it-IT" sz="2800" b="1" strike="noStrike" dirty="0" smtClean="0">
                <a:latin typeface="Arial"/>
              </a:rPr>
              <a:t> Consultare la Situazione Debitoria</a:t>
            </a:r>
            <a:endParaRPr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Immagine 93"/>
          <p:cNvPicPr/>
          <p:nvPr/>
        </p:nvPicPr>
        <p:blipFill>
          <a:blip r:embed="rId2" cstate="print"/>
          <a:stretch/>
        </p:blipFill>
        <p:spPr>
          <a:xfrm>
            <a:off x="32400" y="1217880"/>
            <a:ext cx="9975600" cy="4974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59792" y="251445"/>
            <a:ext cx="9071280" cy="1261800"/>
          </a:xfrm>
        </p:spPr>
        <p:txBody>
          <a:bodyPr/>
          <a:lstStyle/>
          <a:p>
            <a:r>
              <a:rPr lang="it-IT" sz="2000" b="1" dirty="0" smtClean="0"/>
              <a:t>Tariffario Olio DOP</a:t>
            </a:r>
            <a:endParaRPr lang="it-IT" sz="2000" b="1" dirty="0"/>
          </a:p>
        </p:txBody>
      </p:sp>
      <p:pic>
        <p:nvPicPr>
          <p:cNvPr id="4" name="Immagine 3" descr="tariffaio_olio_dop_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6759" y="1932208"/>
            <a:ext cx="9352065" cy="525274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Shape 1"/>
          <p:cNvSpPr txBox="1"/>
          <p:nvPr/>
        </p:nvSpPr>
        <p:spPr>
          <a:xfrm>
            <a:off x="504000" y="301320"/>
            <a:ext cx="9071280" cy="1261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it-IT" sz="4400" b="1" u="sng" dirty="0">
                <a:latin typeface="Arial"/>
              </a:rPr>
              <a:t>SIAN</a:t>
            </a:r>
            <a:endParaRPr b="1" u="sng" dirty="0"/>
          </a:p>
        </p:txBody>
      </p:sp>
      <p:pic>
        <p:nvPicPr>
          <p:cNvPr id="96" name="Immagine 95"/>
          <p:cNvPicPr/>
          <p:nvPr/>
        </p:nvPicPr>
        <p:blipFill>
          <a:blip r:embed="rId2" cstate="print"/>
          <a:stretch/>
        </p:blipFill>
        <p:spPr>
          <a:xfrm>
            <a:off x="32400" y="1515600"/>
            <a:ext cx="9975600" cy="4559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Immagine 96"/>
          <p:cNvPicPr/>
          <p:nvPr/>
        </p:nvPicPr>
        <p:blipFill>
          <a:blip r:embed="rId2" cstate="print"/>
          <a:stretch/>
        </p:blipFill>
        <p:spPr>
          <a:xfrm>
            <a:off x="32400" y="720000"/>
            <a:ext cx="10048320" cy="4536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Immagine 97"/>
          <p:cNvPicPr/>
          <p:nvPr/>
        </p:nvPicPr>
        <p:blipFill>
          <a:blip r:embed="rId2" cstate="print"/>
          <a:stretch/>
        </p:blipFill>
        <p:spPr>
          <a:xfrm>
            <a:off x="32400" y="1008000"/>
            <a:ext cx="9903600" cy="4176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3768" y="2987749"/>
            <a:ext cx="9071280" cy="1261800"/>
          </a:xfrm>
        </p:spPr>
        <p:txBody>
          <a:bodyPr/>
          <a:lstStyle/>
          <a:p>
            <a:pPr algn="ctr"/>
            <a:r>
              <a:rPr lang="it-IT" sz="2800" b="1" dirty="0" smtClean="0"/>
              <a:t>SORTEGGIO AUTOMATICO</a:t>
            </a:r>
            <a:endParaRPr lang="it-IT" sz="2800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7504" y="179437"/>
            <a:ext cx="9071280" cy="1261800"/>
          </a:xfrm>
        </p:spPr>
        <p:txBody>
          <a:bodyPr/>
          <a:lstStyle/>
          <a:p>
            <a:r>
              <a:rPr lang="it-IT" sz="2400" b="1" dirty="0" smtClean="0"/>
              <a:t>Ispezione verifica ispettiva 20%, 33%, 2%, Ampliamento, ecc..</a:t>
            </a:r>
            <a:endParaRPr lang="it-IT" sz="2400" b="1" dirty="0"/>
          </a:p>
        </p:txBody>
      </p:sp>
      <p:pic>
        <p:nvPicPr>
          <p:cNvPr id="4" name="Immagine 3" descr="Esempio Avviso ispezione Controllo 20% all'azien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47589"/>
            <a:ext cx="10051189" cy="447761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224</Words>
  <Application>Microsoft Office PowerPoint</Application>
  <PresentationFormat>Personalizzato</PresentationFormat>
  <Paragraphs>52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19</vt:i4>
      </vt:variant>
    </vt:vector>
  </HeadingPairs>
  <TitlesOfParts>
    <vt:vector size="21" baseType="lpstr">
      <vt:lpstr>Office Theme</vt:lpstr>
      <vt:lpstr>Office Theme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Tariffario Olio DOP</vt:lpstr>
      <vt:lpstr>Diapositiva 15</vt:lpstr>
      <vt:lpstr>Diapositiva 16</vt:lpstr>
      <vt:lpstr>Diapositiva 17</vt:lpstr>
      <vt:lpstr>SORTEGGIO AUTOMATICO</vt:lpstr>
      <vt:lpstr>Ispezione verifica ispettiva 20%, 33%, 2%, Ampliamento, ecc..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cp:lastModifiedBy>seci</cp:lastModifiedBy>
  <cp:revision>22</cp:revision>
  <dcterms:modified xsi:type="dcterms:W3CDTF">2021-11-16T10:45:51Z</dcterms:modified>
</cp:coreProperties>
</file>